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6E5"/>
    <a:srgbClr val="F7FFD4"/>
    <a:srgbClr val="C4FF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405"/>
  </p:normalViewPr>
  <p:slideViewPr>
    <p:cSldViewPr snapToGrid="0" snapToObjects="1">
      <p:cViewPr varScale="1">
        <p:scale>
          <a:sx n="127" d="100"/>
          <a:sy n="127" d="100"/>
        </p:scale>
        <p:origin x="13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FCBC7DDF-F576-6F4D-AAA9-B656062844C3}" type="datetimeFigureOut">
              <a:rPr lang="de-DE" smtClean="0"/>
              <a:t>21.03.22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767F7E6-FD4F-BB48-B579-DABCF29B9429}" type="slidenum">
              <a:rPr lang="de-DE" smtClean="0"/>
              <a:t>‹Nr.›</a:t>
            </a:fld>
            <a:endParaRPr lang="de-DE"/>
          </a:p>
        </p:txBody>
      </p:sp>
    </p:spTree>
    <p:extLst>
      <p:ext uri="{BB962C8B-B14F-4D97-AF65-F5344CB8AC3E}">
        <p14:creationId xmlns:p14="http://schemas.microsoft.com/office/powerpoint/2010/main" val="3399213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FCBC7DDF-F576-6F4D-AAA9-B656062844C3}" type="datetimeFigureOut">
              <a:rPr lang="de-DE" smtClean="0"/>
              <a:t>21.03.22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767F7E6-FD4F-BB48-B579-DABCF29B9429}" type="slidenum">
              <a:rPr lang="de-DE" smtClean="0"/>
              <a:t>‹Nr.›</a:t>
            </a:fld>
            <a:endParaRPr lang="de-DE"/>
          </a:p>
        </p:txBody>
      </p:sp>
    </p:spTree>
    <p:extLst>
      <p:ext uri="{BB962C8B-B14F-4D97-AF65-F5344CB8AC3E}">
        <p14:creationId xmlns:p14="http://schemas.microsoft.com/office/powerpoint/2010/main" val="1113061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FCBC7DDF-F576-6F4D-AAA9-B656062844C3}" type="datetimeFigureOut">
              <a:rPr lang="de-DE" smtClean="0"/>
              <a:t>21.03.22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767F7E6-FD4F-BB48-B579-DABCF29B9429}" type="slidenum">
              <a:rPr lang="de-DE" smtClean="0"/>
              <a:t>‹Nr.›</a:t>
            </a:fld>
            <a:endParaRPr lang="de-DE"/>
          </a:p>
        </p:txBody>
      </p:sp>
    </p:spTree>
    <p:extLst>
      <p:ext uri="{BB962C8B-B14F-4D97-AF65-F5344CB8AC3E}">
        <p14:creationId xmlns:p14="http://schemas.microsoft.com/office/powerpoint/2010/main" val="121227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FCBC7DDF-F576-6F4D-AAA9-B656062844C3}" type="datetimeFigureOut">
              <a:rPr lang="de-DE" smtClean="0"/>
              <a:t>21.03.22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767F7E6-FD4F-BB48-B579-DABCF29B9429}" type="slidenum">
              <a:rPr lang="de-DE" smtClean="0"/>
              <a:t>‹Nr.›</a:t>
            </a:fld>
            <a:endParaRPr lang="de-DE"/>
          </a:p>
        </p:txBody>
      </p:sp>
    </p:spTree>
    <p:extLst>
      <p:ext uri="{BB962C8B-B14F-4D97-AF65-F5344CB8AC3E}">
        <p14:creationId xmlns:p14="http://schemas.microsoft.com/office/powerpoint/2010/main" val="289589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de-DE"/>
              <a:t>Mastertitelformat bearbeiten</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FCBC7DDF-F576-6F4D-AAA9-B656062844C3}" type="datetimeFigureOut">
              <a:rPr lang="de-DE" smtClean="0"/>
              <a:t>21.03.22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767F7E6-FD4F-BB48-B579-DABCF29B9429}" type="slidenum">
              <a:rPr lang="de-DE" smtClean="0"/>
              <a:t>‹Nr.›</a:t>
            </a:fld>
            <a:endParaRPr lang="de-DE"/>
          </a:p>
        </p:txBody>
      </p:sp>
    </p:spTree>
    <p:extLst>
      <p:ext uri="{BB962C8B-B14F-4D97-AF65-F5344CB8AC3E}">
        <p14:creationId xmlns:p14="http://schemas.microsoft.com/office/powerpoint/2010/main" val="2623013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FCBC7DDF-F576-6F4D-AAA9-B656062844C3}" type="datetimeFigureOut">
              <a:rPr lang="de-DE" smtClean="0"/>
              <a:t>21.03.22</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4767F7E6-FD4F-BB48-B579-DABCF29B9429}" type="slidenum">
              <a:rPr lang="de-DE" smtClean="0"/>
              <a:t>‹Nr.›</a:t>
            </a:fld>
            <a:endParaRPr lang="de-DE"/>
          </a:p>
        </p:txBody>
      </p:sp>
    </p:spTree>
    <p:extLst>
      <p:ext uri="{BB962C8B-B14F-4D97-AF65-F5344CB8AC3E}">
        <p14:creationId xmlns:p14="http://schemas.microsoft.com/office/powerpoint/2010/main" val="393164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de-DE"/>
              <a:t>Mastertitelformat bearbeiten</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82329" y="2505075"/>
            <a:ext cx="4190702"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014913" y="2505075"/>
            <a:ext cx="4211340"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FCBC7DDF-F576-6F4D-AAA9-B656062844C3}" type="datetimeFigureOut">
              <a:rPr lang="de-DE" smtClean="0"/>
              <a:t>21.03.22</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4767F7E6-FD4F-BB48-B579-DABCF29B9429}" type="slidenum">
              <a:rPr lang="de-DE" smtClean="0"/>
              <a:t>‹Nr.›</a:t>
            </a:fld>
            <a:endParaRPr lang="de-DE"/>
          </a:p>
        </p:txBody>
      </p:sp>
    </p:spTree>
    <p:extLst>
      <p:ext uri="{BB962C8B-B14F-4D97-AF65-F5344CB8AC3E}">
        <p14:creationId xmlns:p14="http://schemas.microsoft.com/office/powerpoint/2010/main" val="901116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FCBC7DDF-F576-6F4D-AAA9-B656062844C3}" type="datetimeFigureOut">
              <a:rPr lang="de-DE" smtClean="0"/>
              <a:t>21.03.22</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4767F7E6-FD4F-BB48-B579-DABCF29B9429}" type="slidenum">
              <a:rPr lang="de-DE" smtClean="0"/>
              <a:t>‹Nr.›</a:t>
            </a:fld>
            <a:endParaRPr lang="de-DE"/>
          </a:p>
        </p:txBody>
      </p:sp>
    </p:spTree>
    <p:extLst>
      <p:ext uri="{BB962C8B-B14F-4D97-AF65-F5344CB8AC3E}">
        <p14:creationId xmlns:p14="http://schemas.microsoft.com/office/powerpoint/2010/main" val="181910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C7DDF-F576-6F4D-AAA9-B656062844C3}" type="datetimeFigureOut">
              <a:rPr lang="de-DE" smtClean="0"/>
              <a:t>21.03.22</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4767F7E6-FD4F-BB48-B579-DABCF29B9429}" type="slidenum">
              <a:rPr lang="de-DE" smtClean="0"/>
              <a:t>‹Nr.›</a:t>
            </a:fld>
            <a:endParaRPr lang="de-DE"/>
          </a:p>
        </p:txBody>
      </p:sp>
    </p:spTree>
    <p:extLst>
      <p:ext uri="{BB962C8B-B14F-4D97-AF65-F5344CB8AC3E}">
        <p14:creationId xmlns:p14="http://schemas.microsoft.com/office/powerpoint/2010/main" val="2660754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de-DE"/>
              <a:t>Mastertitelformat bearbeiten</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FCBC7DDF-F576-6F4D-AAA9-B656062844C3}" type="datetimeFigureOut">
              <a:rPr lang="de-DE" smtClean="0"/>
              <a:t>21.03.22</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4767F7E6-FD4F-BB48-B579-DABCF29B9429}" type="slidenum">
              <a:rPr lang="de-DE" smtClean="0"/>
              <a:t>‹Nr.›</a:t>
            </a:fld>
            <a:endParaRPr lang="de-DE"/>
          </a:p>
        </p:txBody>
      </p:sp>
    </p:spTree>
    <p:extLst>
      <p:ext uri="{BB962C8B-B14F-4D97-AF65-F5344CB8AC3E}">
        <p14:creationId xmlns:p14="http://schemas.microsoft.com/office/powerpoint/2010/main" val="142374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FCBC7DDF-F576-6F4D-AAA9-B656062844C3}" type="datetimeFigureOut">
              <a:rPr lang="de-DE" smtClean="0"/>
              <a:t>21.03.22</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4767F7E6-FD4F-BB48-B579-DABCF29B9429}" type="slidenum">
              <a:rPr lang="de-DE" smtClean="0"/>
              <a:t>‹Nr.›</a:t>
            </a:fld>
            <a:endParaRPr lang="de-DE"/>
          </a:p>
        </p:txBody>
      </p:sp>
    </p:spTree>
    <p:extLst>
      <p:ext uri="{BB962C8B-B14F-4D97-AF65-F5344CB8AC3E}">
        <p14:creationId xmlns:p14="http://schemas.microsoft.com/office/powerpoint/2010/main" val="2783013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C7DDF-F576-6F4D-AAA9-B656062844C3}" type="datetimeFigureOut">
              <a:rPr lang="de-DE" smtClean="0"/>
              <a:t>21.03.22</a:t>
            </a:fld>
            <a:endParaRPr lang="de-DE"/>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67F7E6-FD4F-BB48-B579-DABCF29B9429}" type="slidenum">
              <a:rPr lang="de-DE" smtClean="0"/>
              <a:t>‹Nr.›</a:t>
            </a:fld>
            <a:endParaRPr lang="de-DE"/>
          </a:p>
        </p:txBody>
      </p:sp>
    </p:spTree>
    <p:extLst>
      <p:ext uri="{BB962C8B-B14F-4D97-AF65-F5344CB8AC3E}">
        <p14:creationId xmlns:p14="http://schemas.microsoft.com/office/powerpoint/2010/main" val="1287071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aarlandimker.de/fachbereiche/bienengesundheit/" TargetMode="External"/><Relationship Id="rId2" Type="http://schemas.openxmlformats.org/officeDocument/2006/relationships/hyperlink" Target="http://www.saarlandimker...service...downloads...bienengesundheit/" TargetMode="Externa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tiergesundheit@lav.saarland.de" TargetMode="External"/><Relationship Id="rId4" Type="http://schemas.openxmlformats.org/officeDocument/2006/relationships/hyperlink" Target="https://www.dlr.rlp.de/Bienenkund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AB5ECF5D-4712-C943-AD3B-C7A9E988AE46}"/>
              </a:ext>
            </a:extLst>
          </p:cNvPr>
          <p:cNvSpPr/>
          <p:nvPr/>
        </p:nvSpPr>
        <p:spPr>
          <a:xfrm>
            <a:off x="154215" y="163286"/>
            <a:ext cx="4702628" cy="6531429"/>
          </a:xfrm>
          <a:prstGeom prst="rect">
            <a:avLst/>
          </a:prstGeom>
          <a:solidFill>
            <a:schemeClr val="accent4">
              <a:lumMod val="20000"/>
              <a:lumOff val="8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400"/>
              </a:lnSpc>
            </a:pPr>
            <a:endParaRPr lang="de-DE" sz="1000" b="1" dirty="0">
              <a:solidFill>
                <a:schemeClr val="tx1"/>
              </a:solidFill>
              <a:latin typeface="Arial" panose="020B0604020202020204" pitchFamily="34" charset="0"/>
              <a:cs typeface="Arial" panose="020B0604020202020204" pitchFamily="34" charset="0"/>
            </a:endParaRPr>
          </a:p>
          <a:p>
            <a:pPr>
              <a:lnSpc>
                <a:spcPts val="1400"/>
              </a:lnSpc>
            </a:pPr>
            <a:r>
              <a:rPr lang="de-DE" sz="1200" b="1" dirty="0">
                <a:solidFill>
                  <a:schemeClr val="tx1"/>
                </a:solidFill>
                <a:latin typeface="Arial" panose="020B0604020202020204" pitchFamily="34" charset="0"/>
                <a:cs typeface="Arial" panose="020B0604020202020204" pitchFamily="34" charset="0"/>
              </a:rPr>
              <a:t>Vier einfache Schritte zum Bienenverkauf</a:t>
            </a:r>
          </a:p>
          <a:p>
            <a:endParaRPr lang="de-DE" sz="800" dirty="0">
              <a:solidFill>
                <a:schemeClr val="tx1"/>
              </a:solidFill>
              <a:latin typeface="Arial" panose="020B0604020202020204" pitchFamily="34" charset="0"/>
              <a:cs typeface="Arial" panose="020B0604020202020204" pitchFamily="34" charset="0"/>
            </a:endParaRPr>
          </a:p>
          <a:p>
            <a:pPr>
              <a:lnSpc>
                <a:spcPts val="1400"/>
              </a:lnSpc>
            </a:pPr>
            <a:r>
              <a:rPr lang="de-DE" sz="1000" b="1" dirty="0">
                <a:solidFill>
                  <a:schemeClr val="tx1"/>
                </a:solidFill>
                <a:latin typeface="Arial" panose="020B0604020202020204" pitchFamily="34" charset="0"/>
                <a:cs typeface="Arial" panose="020B0604020202020204" pitchFamily="34" charset="0"/>
              </a:rPr>
              <a:t>1 – Nutztier Honigbiene: </a:t>
            </a:r>
            <a:r>
              <a:rPr lang="de-DE" sz="1000" dirty="0">
                <a:solidFill>
                  <a:schemeClr val="tx1"/>
                </a:solidFill>
                <a:latin typeface="Arial" panose="020B0604020202020204" pitchFamily="34" charset="0"/>
                <a:cs typeface="Arial" panose="020B0604020202020204" pitchFamily="34" charset="0"/>
              </a:rPr>
              <a:t>Jegliche Abgabe von Bienenmaterial ist bis dato wanderbescheinigungspflichtig (</a:t>
            </a:r>
            <a:r>
              <a:rPr lang="de-DE" sz="1000" b="1" dirty="0">
                <a:solidFill>
                  <a:schemeClr val="tx1"/>
                </a:solidFill>
                <a:latin typeface="Arial" panose="020B0604020202020204" pitchFamily="34" charset="0"/>
                <a:cs typeface="Arial" panose="020B0604020202020204" pitchFamily="34" charset="0"/>
              </a:rPr>
              <a:t>Tierseuchenrechtliche Allgemeinverfügung -</a:t>
            </a:r>
            <a:r>
              <a:rPr lang="de-DE" sz="1000" dirty="0">
                <a:solidFill>
                  <a:schemeClr val="tx1"/>
                </a:solidFill>
                <a:latin typeface="Arial" panose="020B0604020202020204" pitchFamily="34" charset="0"/>
                <a:cs typeface="Arial" panose="020B0604020202020204" pitchFamily="34" charset="0"/>
              </a:rPr>
              <a:t> “Aus Gründen der Tierseuchenbekämpfung ist es erforderlich, dass für Bienenvölker, die auch nur vorübergehend an einen anderen Ort verbracht werden, eine amtliche Bescheinigung gem. § 5 Abs.1 Bienenseuchen-Verordnung … vorgelegt wird. Aus der Bescheinigung muss hervorgehen, dass die Bienen vor dem Verbringen amtlich untersucht und als frei von Amerikanischer Faulbrut (AFB) befunden worden sind und der Herkunftsort der Bienen nicht in einem Faulbrut-Sperrbezirk liegt. … beim Versand von Königinnen und beim Zukauf (redaktionell: Verkauf) von Bienenvölkern. Die Bescheinigung darf nicht vor dem 1. September des vorhergehenden Kalenderjahres ausgestellt und nicht älter als neun Monate sein.“</a:t>
            </a:r>
          </a:p>
          <a:p>
            <a:pPr>
              <a:lnSpc>
                <a:spcPts val="1400"/>
              </a:lnSpc>
            </a:pPr>
            <a:r>
              <a:rPr lang="de-DE" sz="1000" dirty="0">
                <a:solidFill>
                  <a:schemeClr val="tx1"/>
                </a:solidFill>
                <a:latin typeface="Arial" panose="020B0604020202020204" pitchFamily="34" charset="0"/>
                <a:cs typeface="Arial" panose="020B0604020202020204" pitchFamily="34" charset="0"/>
              </a:rPr>
              <a:t>(</a:t>
            </a:r>
            <a:r>
              <a:rPr lang="de-DE" sz="1000" dirty="0">
                <a:solidFill>
                  <a:schemeClr val="tx1"/>
                </a:solidFill>
                <a:latin typeface="Arial" panose="020B0604020202020204" pitchFamily="34" charset="0"/>
                <a:cs typeface="Arial" panose="020B0604020202020204" pitchFamily="34" charset="0"/>
                <a:hlinkClick r:id="rId2" tooltip="www.saarlandimker...service...downloads...bienengesundheit"/>
              </a:rPr>
              <a:t>www.saarlandimker...service...downloads...bienengesundheit</a:t>
            </a:r>
            <a:r>
              <a:rPr lang="de-DE" sz="1000" dirty="0">
                <a:solidFill>
                  <a:schemeClr val="tx1"/>
                </a:solidFill>
                <a:latin typeface="Arial" panose="020B0604020202020204" pitchFamily="34" charset="0"/>
                <a:cs typeface="Arial" panose="020B0604020202020204" pitchFamily="34" charset="0"/>
              </a:rPr>
              <a:t>)</a:t>
            </a:r>
          </a:p>
          <a:p>
            <a:br>
              <a:rPr lang="de-DE" sz="800" dirty="0">
                <a:solidFill>
                  <a:schemeClr val="tx1"/>
                </a:solidFill>
                <a:latin typeface="Arial" panose="020B0604020202020204" pitchFamily="34" charset="0"/>
                <a:cs typeface="Arial" panose="020B0604020202020204" pitchFamily="34" charset="0"/>
              </a:rPr>
            </a:br>
            <a:r>
              <a:rPr lang="de-DE" sz="1000" b="1" dirty="0">
                <a:solidFill>
                  <a:schemeClr val="tx1"/>
                </a:solidFill>
                <a:latin typeface="Arial" panose="020B0604020202020204" pitchFamily="34" charset="0"/>
                <a:cs typeface="Arial" panose="020B0604020202020204" pitchFamily="34" charset="0"/>
              </a:rPr>
              <a:t>2 – Wanderbescheinigung (</a:t>
            </a:r>
            <a:r>
              <a:rPr lang="de-DE" sz="1000" dirty="0" err="1">
                <a:solidFill>
                  <a:schemeClr val="tx1"/>
                </a:solidFill>
                <a:latin typeface="Arial" panose="020B0604020202020204" pitchFamily="34" charset="0"/>
                <a:cs typeface="Arial" panose="020B0604020202020204" pitchFamily="34" charset="0"/>
              </a:rPr>
              <a:t>Besch</a:t>
            </a:r>
            <a:r>
              <a:rPr lang="de-DE" sz="1000" dirty="0">
                <a:solidFill>
                  <a:schemeClr val="tx1"/>
                </a:solidFill>
                <a:latin typeface="Arial" panose="020B0604020202020204" pitchFamily="34" charset="0"/>
                <a:cs typeface="Arial" panose="020B0604020202020204" pitchFamily="34" charset="0"/>
              </a:rPr>
              <a:t>. gem. § 5 Abs.1, s.o.), wie bekomme ich sie? - Das Saarland verfügt durch das Veterinäramt in Verein mit dem Landesverband Saarländischer Imker e.V. (LSI) über mehr als 100 Bienensachverständige (BSV, ), die Ihre Bienen untersuchen und einen Antrag auf Wanderbescheinigung beim Veterinäramt stellen. Sofern weder Anzeichen für Faulbrut, noch den kleinen Bienenbeutenkäfer </a:t>
            </a:r>
            <a:r>
              <a:rPr lang="de-DE" sz="1000" i="1" dirty="0" err="1">
                <a:solidFill>
                  <a:schemeClr val="tx1"/>
                </a:solidFill>
                <a:latin typeface="Arial" panose="020B0604020202020204" pitchFamily="34" charset="0"/>
                <a:cs typeface="Arial" panose="020B0604020202020204" pitchFamily="34" charset="0"/>
              </a:rPr>
              <a:t>Aethina</a:t>
            </a:r>
            <a:r>
              <a:rPr lang="de-DE" sz="1000" i="1" dirty="0">
                <a:solidFill>
                  <a:schemeClr val="tx1"/>
                </a:solidFill>
                <a:latin typeface="Arial" panose="020B0604020202020204" pitchFamily="34" charset="0"/>
                <a:cs typeface="Arial" panose="020B0604020202020204" pitchFamily="34" charset="0"/>
              </a:rPr>
              <a:t> </a:t>
            </a:r>
            <a:r>
              <a:rPr lang="de-DE" sz="1000" i="1" dirty="0" err="1">
                <a:solidFill>
                  <a:schemeClr val="tx1"/>
                </a:solidFill>
                <a:latin typeface="Arial" panose="020B0604020202020204" pitchFamily="34" charset="0"/>
                <a:cs typeface="Arial" panose="020B0604020202020204" pitchFamily="34" charset="0"/>
              </a:rPr>
              <a:t>tumida</a:t>
            </a:r>
            <a:r>
              <a:rPr lang="de-DE" sz="1000" dirty="0">
                <a:solidFill>
                  <a:schemeClr val="tx1"/>
                </a:solidFill>
                <a:latin typeface="Arial" panose="020B0604020202020204" pitchFamily="34" charset="0"/>
                <a:cs typeface="Arial" panose="020B0604020202020204" pitchFamily="34" charset="0"/>
              </a:rPr>
              <a:t>, noch die </a:t>
            </a:r>
            <a:r>
              <a:rPr lang="de-DE" sz="1000" i="1" dirty="0" err="1">
                <a:solidFill>
                  <a:schemeClr val="tx1"/>
                </a:solidFill>
                <a:latin typeface="Arial" panose="020B0604020202020204" pitchFamily="34" charset="0"/>
                <a:cs typeface="Arial" panose="020B0604020202020204" pitchFamily="34" charset="0"/>
              </a:rPr>
              <a:t>Tropilaelapsmilbe</a:t>
            </a:r>
            <a:r>
              <a:rPr lang="de-DE" sz="1000" dirty="0">
                <a:solidFill>
                  <a:schemeClr val="tx1"/>
                </a:solidFill>
                <a:latin typeface="Arial" panose="020B0604020202020204" pitchFamily="34" charset="0"/>
                <a:cs typeface="Arial" panose="020B0604020202020204" pitchFamily="34" charset="0"/>
              </a:rPr>
              <a:t> zu finden sind.</a:t>
            </a:r>
          </a:p>
          <a:p>
            <a:pPr>
              <a:lnSpc>
                <a:spcPts val="1400"/>
              </a:lnSpc>
            </a:pPr>
            <a:r>
              <a:rPr lang="de-DE" sz="1000" dirty="0">
                <a:solidFill>
                  <a:schemeClr val="tx1"/>
                </a:solidFill>
                <a:latin typeface="Arial" panose="020B0604020202020204" pitchFamily="34" charset="0"/>
                <a:cs typeface="Arial" panose="020B0604020202020204" pitchFamily="34" charset="0"/>
              </a:rPr>
              <a:t>(Liste der BSV unter dem oben genannten Link, ortsnahen BSV anrufen, Termin vereinbaren)</a:t>
            </a:r>
          </a:p>
          <a:p>
            <a:endParaRPr lang="de-DE" sz="800" dirty="0">
              <a:solidFill>
                <a:schemeClr val="tx1"/>
              </a:solidFill>
              <a:latin typeface="Arial" panose="020B0604020202020204" pitchFamily="34" charset="0"/>
              <a:cs typeface="Arial" panose="020B0604020202020204" pitchFamily="34" charset="0"/>
            </a:endParaRPr>
          </a:p>
          <a:p>
            <a:pPr>
              <a:lnSpc>
                <a:spcPts val="1400"/>
              </a:lnSpc>
            </a:pPr>
            <a:r>
              <a:rPr lang="de-DE" sz="1000" b="1" dirty="0">
                <a:solidFill>
                  <a:schemeClr val="tx1"/>
                </a:solidFill>
                <a:latin typeface="Arial" panose="020B0604020202020204" pitchFamily="34" charset="0"/>
                <a:cs typeface="Arial" panose="020B0604020202020204" pitchFamily="34" charset="0"/>
              </a:rPr>
              <a:t>3 – Bienensachverständige: Die oder der BSV </a:t>
            </a:r>
            <a:r>
              <a:rPr lang="de-DE" sz="1000" dirty="0">
                <a:solidFill>
                  <a:schemeClr val="tx1"/>
                </a:solidFill>
                <a:latin typeface="Arial" panose="020B0604020202020204" pitchFamily="34" charset="0"/>
                <a:cs typeface="Arial" panose="020B0604020202020204" pitchFamily="34" charset="0"/>
              </a:rPr>
              <a:t>schaut auch nach anderen lästigen Gesundheitsdefiziten, die nicht in Umlauf kommen sollten und nimmt im vorbildlichsten Fall eine freiwillige Futterkranzprobe im Rahmen der AFB-Prävention (Info siehe LSI </a:t>
            </a:r>
            <a:r>
              <a:rPr lang="de-DE" sz="1000" dirty="0" err="1">
                <a:solidFill>
                  <a:schemeClr val="tx1"/>
                </a:solidFill>
                <a:latin typeface="Arial" panose="020B0604020202020204" pitchFamily="34" charset="0"/>
                <a:cs typeface="Arial" panose="020B0604020202020204" pitchFamily="34" charset="0"/>
              </a:rPr>
              <a:t>service</a:t>
            </a:r>
            <a:r>
              <a:rPr lang="de-DE" sz="1000" dirty="0">
                <a:solidFill>
                  <a:schemeClr val="tx1"/>
                </a:solidFill>
                <a:latin typeface="Arial" panose="020B0604020202020204" pitchFamily="34" charset="0"/>
                <a:cs typeface="Arial" panose="020B0604020202020204" pitchFamily="34" charset="0"/>
              </a:rPr>
              <a:t>/</a:t>
            </a:r>
            <a:r>
              <a:rPr lang="de-DE" sz="1000" dirty="0" err="1">
                <a:solidFill>
                  <a:schemeClr val="tx1"/>
                </a:solidFill>
                <a:latin typeface="Arial" panose="020B0604020202020204" pitchFamily="34" charset="0"/>
                <a:cs typeface="Arial" panose="020B0604020202020204" pitchFamily="34" charset="0"/>
              </a:rPr>
              <a:t>downloads</a:t>
            </a:r>
            <a:r>
              <a:rPr lang="de-DE" sz="1000" dirty="0">
                <a:solidFill>
                  <a:schemeClr val="tx1"/>
                </a:solidFill>
                <a:latin typeface="Arial" panose="020B0604020202020204" pitchFamily="34" charset="0"/>
                <a:cs typeface="Arial" panose="020B0604020202020204" pitchFamily="34" charset="0"/>
              </a:rPr>
              <a:t>/Bienengesundheit/…scrollen bis zum Stichpunkt ‚Freiwillige Futterkranzprobe)</a:t>
            </a:r>
          </a:p>
          <a:p>
            <a:endParaRPr lang="de-DE" sz="1000" dirty="0">
              <a:solidFill>
                <a:schemeClr val="tx1"/>
              </a:solidFill>
              <a:latin typeface="Arial" panose="020B0604020202020204" pitchFamily="34" charset="0"/>
              <a:cs typeface="Arial" panose="020B0604020202020204" pitchFamily="34" charset="0"/>
            </a:endParaRPr>
          </a:p>
          <a:p>
            <a:pPr>
              <a:lnSpc>
                <a:spcPts val="1400"/>
              </a:lnSpc>
            </a:pPr>
            <a:r>
              <a:rPr lang="de-DE" sz="1000" b="1" dirty="0">
                <a:solidFill>
                  <a:schemeClr val="tx1"/>
                </a:solidFill>
                <a:latin typeface="Arial" panose="020B0604020202020204" pitchFamily="34" charset="0"/>
                <a:cs typeface="Arial" panose="020B0604020202020204" pitchFamily="34" charset="0"/>
              </a:rPr>
              <a:t>4 – Das amtliche O.K.: </a:t>
            </a:r>
            <a:r>
              <a:rPr lang="de-DE" sz="1000" dirty="0">
                <a:solidFill>
                  <a:schemeClr val="tx1"/>
                </a:solidFill>
                <a:latin typeface="Arial" panose="020B0604020202020204" pitchFamily="34" charset="0"/>
                <a:cs typeface="Arial" panose="020B0604020202020204" pitchFamily="34" charset="0"/>
              </a:rPr>
              <a:t>Wenn das Veterinäramt postalisch das O.K. gibt (die Bescheinigung kostet – Stand 2021 – 11 Euro), kann das Bienenmaterial abgegeben werden. Ganz sicher ist man, wenn auch die ggf. gezogene Futterkranzprobe negativ ist! Grundsätzlich: Man sollte zusätzlich auch auf nicht meldepflichtige Defizite achten, damit man Käufer / Beschenkte nicht vergrämt.</a:t>
            </a:r>
          </a:p>
        </p:txBody>
      </p:sp>
      <p:sp>
        <p:nvSpPr>
          <p:cNvPr id="5" name="Rechteck 4">
            <a:extLst>
              <a:ext uri="{FF2B5EF4-FFF2-40B4-BE49-F238E27FC236}">
                <a16:creationId xmlns:a16="http://schemas.microsoft.com/office/drawing/2014/main" id="{68D79B8B-65E8-6F4D-810A-290EA5AB8173}"/>
              </a:ext>
            </a:extLst>
          </p:cNvPr>
          <p:cNvSpPr/>
          <p:nvPr/>
        </p:nvSpPr>
        <p:spPr>
          <a:xfrm>
            <a:off x="5049158" y="163286"/>
            <a:ext cx="4702628" cy="6531429"/>
          </a:xfrm>
          <a:prstGeom prst="rect">
            <a:avLst/>
          </a:prstGeom>
          <a:solidFill>
            <a:schemeClr val="accent4">
              <a:lumMod val="20000"/>
              <a:lumOff val="8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400"/>
              </a:lnSpc>
            </a:pPr>
            <a:endParaRPr lang="de-DE" sz="1000" b="1" dirty="0">
              <a:solidFill>
                <a:schemeClr val="tx1"/>
              </a:solidFill>
              <a:latin typeface="Arial" panose="020B0604020202020204" pitchFamily="34" charset="0"/>
              <a:cs typeface="Arial" panose="020B0604020202020204" pitchFamily="34" charset="0"/>
            </a:endParaRPr>
          </a:p>
          <a:p>
            <a:pPr>
              <a:lnSpc>
                <a:spcPts val="1400"/>
              </a:lnSpc>
            </a:pPr>
            <a:r>
              <a:rPr lang="de-DE" sz="1200" b="1" dirty="0">
                <a:solidFill>
                  <a:schemeClr val="tx1"/>
                </a:solidFill>
                <a:latin typeface="Arial" panose="020B0604020202020204" pitchFamily="34" charset="0"/>
                <a:cs typeface="Arial" panose="020B0604020202020204" pitchFamily="34" charset="0"/>
              </a:rPr>
              <a:t>Vier einfache Schritte zum eigenen Bienenvolk als Anfänger</a:t>
            </a:r>
          </a:p>
          <a:p>
            <a:endParaRPr lang="de-DE" sz="1000" b="1" dirty="0">
              <a:solidFill>
                <a:schemeClr val="tx1"/>
              </a:solidFill>
              <a:latin typeface="Arial" panose="020B0604020202020204" pitchFamily="34" charset="0"/>
              <a:cs typeface="Arial" panose="020B0604020202020204" pitchFamily="34" charset="0"/>
            </a:endParaRPr>
          </a:p>
          <a:p>
            <a:pPr>
              <a:lnSpc>
                <a:spcPts val="1400"/>
              </a:lnSpc>
            </a:pPr>
            <a:r>
              <a:rPr lang="de-DE" sz="1000" b="1" dirty="0">
                <a:solidFill>
                  <a:schemeClr val="tx1"/>
                </a:solidFill>
                <a:latin typeface="Arial" panose="020B0604020202020204" pitchFamily="34" charset="0"/>
                <a:cs typeface="Arial" panose="020B0604020202020204" pitchFamily="34" charset="0"/>
              </a:rPr>
              <a:t>1 – Aller Anfang : </a:t>
            </a:r>
            <a:r>
              <a:rPr lang="de-DE" sz="1000" dirty="0">
                <a:solidFill>
                  <a:schemeClr val="tx1"/>
                </a:solidFill>
                <a:latin typeface="Arial" panose="020B0604020202020204" pitchFamily="34" charset="0"/>
                <a:cs typeface="Arial" panose="020B0604020202020204" pitchFamily="34" charset="0"/>
              </a:rPr>
              <a:t>Man möchte die </a:t>
            </a:r>
            <a:r>
              <a:rPr lang="de-DE" sz="1000" b="1" dirty="0">
                <a:solidFill>
                  <a:schemeClr val="tx1"/>
                </a:solidFill>
                <a:latin typeface="Arial" panose="020B0604020202020204" pitchFamily="34" charset="0"/>
                <a:cs typeface="Arial" panose="020B0604020202020204" pitchFamily="34" charset="0"/>
              </a:rPr>
              <a:t>Nutztierhaltung „Honigbienen“ </a:t>
            </a:r>
            <a:r>
              <a:rPr lang="de-DE" sz="1000" dirty="0">
                <a:solidFill>
                  <a:schemeClr val="tx1"/>
                </a:solidFill>
                <a:latin typeface="Arial" panose="020B0604020202020204" pitchFamily="34" charset="0"/>
                <a:cs typeface="Arial" panose="020B0604020202020204" pitchFamily="34" charset="0"/>
              </a:rPr>
              <a:t>beginnen = man macht einen einführenden Imkerkurs.</a:t>
            </a:r>
          </a:p>
          <a:p>
            <a:endParaRPr lang="de-DE" sz="400" dirty="0">
              <a:solidFill>
                <a:schemeClr val="tx1"/>
              </a:solidFill>
              <a:latin typeface="Arial" panose="020B0604020202020204" pitchFamily="34" charset="0"/>
              <a:cs typeface="Arial" panose="020B0604020202020204" pitchFamily="34" charset="0"/>
            </a:endParaRPr>
          </a:p>
          <a:p>
            <a:pPr>
              <a:lnSpc>
                <a:spcPts val="1400"/>
              </a:lnSpc>
            </a:pPr>
            <a:r>
              <a:rPr lang="de-DE" sz="1000" b="1" dirty="0">
                <a:solidFill>
                  <a:schemeClr val="tx1"/>
                </a:solidFill>
                <a:latin typeface="Arial" panose="020B0604020202020204" pitchFamily="34" charset="0"/>
                <a:cs typeface="Arial" panose="020B0604020202020204" pitchFamily="34" charset="0"/>
              </a:rPr>
              <a:t>2 – Man erkundigt sich über bundeslandesansässige </a:t>
            </a:r>
            <a:r>
              <a:rPr lang="de-DE" sz="1000" b="1" dirty="0" err="1">
                <a:solidFill>
                  <a:schemeClr val="tx1"/>
                </a:solidFill>
                <a:latin typeface="Arial" panose="020B0604020202020204" pitchFamily="34" charset="0"/>
                <a:cs typeface="Arial" panose="020B0604020202020204" pitchFamily="34" charset="0"/>
              </a:rPr>
              <a:t>Imkereien</a:t>
            </a:r>
            <a:r>
              <a:rPr lang="de-DE" sz="1000" b="1" dirty="0">
                <a:solidFill>
                  <a:schemeClr val="tx1"/>
                </a:solidFill>
                <a:latin typeface="Arial" panose="020B0604020202020204" pitchFamily="34" charset="0"/>
                <a:cs typeface="Arial" panose="020B0604020202020204" pitchFamily="34" charset="0"/>
              </a:rPr>
              <a:t>, </a:t>
            </a:r>
            <a:r>
              <a:rPr lang="de-DE" sz="1000" dirty="0">
                <a:solidFill>
                  <a:schemeClr val="tx1"/>
                </a:solidFill>
                <a:latin typeface="Arial" panose="020B0604020202020204" pitchFamily="34" charset="0"/>
                <a:cs typeface="Arial" panose="020B0604020202020204" pitchFamily="34" charset="0"/>
              </a:rPr>
              <a:t>die Bienenvölker / Bienenmaterial abgeben und schaut sich die Bedingungen dort persönlich an, nimmt im Zweifelsfall </a:t>
            </a:r>
            <a:r>
              <a:rPr lang="de-DE" sz="1000" dirty="0" err="1">
                <a:solidFill>
                  <a:schemeClr val="tx1"/>
                </a:solidFill>
                <a:latin typeface="Arial" panose="020B0604020202020204" pitchFamily="34" charset="0"/>
                <a:cs typeface="Arial" panose="020B0604020202020204" pitchFamily="34" charset="0"/>
              </a:rPr>
              <a:t>imkerlich</a:t>
            </a:r>
            <a:r>
              <a:rPr lang="de-DE" sz="1000" dirty="0">
                <a:solidFill>
                  <a:schemeClr val="tx1"/>
                </a:solidFill>
                <a:latin typeface="Arial" panose="020B0604020202020204" pitchFamily="34" charset="0"/>
                <a:cs typeface="Arial" panose="020B0604020202020204" pitchFamily="34" charset="0"/>
              </a:rPr>
              <a:t> erfahrene Begleitung mit. </a:t>
            </a:r>
            <a:r>
              <a:rPr lang="de-DE" sz="1000" b="1" dirty="0">
                <a:solidFill>
                  <a:schemeClr val="tx1"/>
                </a:solidFill>
                <a:latin typeface="Arial" panose="020B0604020202020204" pitchFamily="34" charset="0"/>
                <a:cs typeface="Arial" panose="020B0604020202020204" pitchFamily="34" charset="0"/>
              </a:rPr>
              <a:t>1-2-3-Meins, </a:t>
            </a:r>
            <a:r>
              <a:rPr lang="de-DE" sz="1000" b="1" dirty="0" err="1">
                <a:solidFill>
                  <a:schemeClr val="tx1"/>
                </a:solidFill>
                <a:latin typeface="Arial" panose="020B0604020202020204" pitchFamily="34" charset="0"/>
                <a:cs typeface="Arial" panose="020B0604020202020204" pitchFamily="34" charset="0"/>
              </a:rPr>
              <a:t>ebay</a:t>
            </a:r>
            <a:r>
              <a:rPr lang="de-DE" sz="1000" b="1" dirty="0">
                <a:solidFill>
                  <a:schemeClr val="tx1"/>
                </a:solidFill>
                <a:latin typeface="Arial" panose="020B0604020202020204" pitchFamily="34" charset="0"/>
                <a:cs typeface="Arial" panose="020B0604020202020204" pitchFamily="34" charset="0"/>
              </a:rPr>
              <a:t>-Kleinanzeigen, Paketbienen, etc. sind meist </a:t>
            </a:r>
            <a:r>
              <a:rPr lang="de-DE" sz="1000" b="1" u="sng" dirty="0">
                <a:solidFill>
                  <a:schemeClr val="tx1"/>
                </a:solidFill>
                <a:latin typeface="Arial" panose="020B0604020202020204" pitchFamily="34" charset="0"/>
                <a:cs typeface="Arial" panose="020B0604020202020204" pitchFamily="34" charset="0"/>
              </a:rPr>
              <a:t>keine</a:t>
            </a:r>
            <a:r>
              <a:rPr lang="de-DE" sz="1000" b="1" dirty="0">
                <a:solidFill>
                  <a:schemeClr val="tx1"/>
                </a:solidFill>
                <a:latin typeface="Arial" panose="020B0604020202020204" pitchFamily="34" charset="0"/>
                <a:cs typeface="Arial" panose="020B0604020202020204" pitchFamily="34" charset="0"/>
              </a:rPr>
              <a:t> gute Idee.</a:t>
            </a:r>
          </a:p>
          <a:p>
            <a:endParaRPr lang="de-DE" sz="400" b="1" dirty="0">
              <a:solidFill>
                <a:schemeClr val="tx1"/>
              </a:solidFill>
              <a:latin typeface="Arial" panose="020B0604020202020204" pitchFamily="34" charset="0"/>
              <a:cs typeface="Arial" panose="020B0604020202020204" pitchFamily="34" charset="0"/>
            </a:endParaRPr>
          </a:p>
          <a:p>
            <a:pPr>
              <a:lnSpc>
                <a:spcPts val="1400"/>
              </a:lnSpc>
            </a:pPr>
            <a:r>
              <a:rPr lang="de-DE" sz="1000" b="1" dirty="0">
                <a:solidFill>
                  <a:schemeClr val="tx1"/>
                </a:solidFill>
                <a:latin typeface="Arial" panose="020B0604020202020204" pitchFamily="34" charset="0"/>
                <a:cs typeface="Arial" panose="020B0604020202020204" pitchFamily="34" charset="0"/>
              </a:rPr>
              <a:t>3 – Noch viel besser: Vereinsmitgliedschaft – </a:t>
            </a:r>
            <a:r>
              <a:rPr lang="de-DE" sz="1000" dirty="0">
                <a:solidFill>
                  <a:schemeClr val="tx1"/>
                </a:solidFill>
                <a:latin typeface="Arial" panose="020B0604020202020204" pitchFamily="34" charset="0"/>
                <a:cs typeface="Arial" panose="020B0604020202020204" pitchFamily="34" charset="0"/>
              </a:rPr>
              <a:t>Im Imkerverein kann man von Vereinsmitgliedern seines Vertrauens Völker beziehen. Manchmal bekommt man als Neuling auch ein Jungvolk geschenkt. </a:t>
            </a:r>
            <a:br>
              <a:rPr lang="de-DE" sz="1000" dirty="0">
                <a:solidFill>
                  <a:schemeClr val="tx1"/>
                </a:solidFill>
                <a:latin typeface="Arial" panose="020B0604020202020204" pitchFamily="34" charset="0"/>
                <a:cs typeface="Arial" panose="020B0604020202020204" pitchFamily="34" charset="0"/>
              </a:rPr>
            </a:br>
            <a:endParaRPr lang="de-DE" sz="400" b="1" dirty="0">
              <a:solidFill>
                <a:schemeClr val="tx1"/>
              </a:solidFill>
              <a:latin typeface="Arial" panose="020B0604020202020204" pitchFamily="34" charset="0"/>
              <a:cs typeface="Arial" panose="020B0604020202020204" pitchFamily="34" charset="0"/>
            </a:endParaRPr>
          </a:p>
          <a:p>
            <a:pPr>
              <a:lnSpc>
                <a:spcPts val="1400"/>
              </a:lnSpc>
            </a:pPr>
            <a:r>
              <a:rPr lang="de-DE" sz="1000" b="1" dirty="0">
                <a:solidFill>
                  <a:schemeClr val="tx1"/>
                </a:solidFill>
                <a:latin typeface="Arial" panose="020B0604020202020204" pitchFamily="34" charset="0"/>
                <a:cs typeface="Arial" panose="020B0604020202020204" pitchFamily="34" charset="0"/>
              </a:rPr>
              <a:t>Aber:</a:t>
            </a:r>
          </a:p>
          <a:p>
            <a:r>
              <a:rPr lang="de-DE" sz="400" b="1" dirty="0">
                <a:solidFill>
                  <a:schemeClr val="tx1"/>
                </a:solidFill>
                <a:latin typeface="Arial" panose="020B0604020202020204" pitchFamily="34" charset="0"/>
                <a:cs typeface="Arial" panose="020B0604020202020204" pitchFamily="34" charset="0"/>
              </a:rPr>
              <a:t>  </a:t>
            </a:r>
          </a:p>
          <a:p>
            <a:pPr>
              <a:lnSpc>
                <a:spcPts val="1400"/>
              </a:lnSpc>
            </a:pPr>
            <a:r>
              <a:rPr lang="de-DE" sz="1000" b="1" dirty="0">
                <a:solidFill>
                  <a:schemeClr val="tx1"/>
                </a:solidFill>
                <a:latin typeface="Arial" panose="020B0604020202020204" pitchFamily="34" charset="0"/>
                <a:cs typeface="Arial" panose="020B0604020202020204" pitchFamily="34" charset="0"/>
              </a:rPr>
              <a:t>4 – Geschenkt / gekauft, ganz egal: </a:t>
            </a:r>
            <a:r>
              <a:rPr lang="de-DE" sz="1000" b="1" u="sng" dirty="0">
                <a:solidFill>
                  <a:schemeClr val="tx1"/>
                </a:solidFill>
                <a:latin typeface="Arial" panose="020B0604020202020204" pitchFamily="34" charset="0"/>
                <a:cs typeface="Arial" panose="020B0604020202020204" pitchFamily="34" charset="0"/>
              </a:rPr>
              <a:t>Niemals</a:t>
            </a:r>
            <a:r>
              <a:rPr lang="de-DE" sz="1000" b="1" dirty="0">
                <a:solidFill>
                  <a:schemeClr val="tx1"/>
                </a:solidFill>
                <a:latin typeface="Arial" panose="020B0604020202020204" pitchFamily="34" charset="0"/>
                <a:cs typeface="Arial" panose="020B0604020202020204" pitchFamily="34" charset="0"/>
              </a:rPr>
              <a:t> ohne </a:t>
            </a:r>
            <a:r>
              <a:rPr lang="de-DE" sz="1000" dirty="0">
                <a:solidFill>
                  <a:schemeClr val="tx1"/>
                </a:solidFill>
                <a:latin typeface="Arial" panose="020B0604020202020204" pitchFamily="34" charset="0"/>
                <a:cs typeface="Arial" panose="020B0604020202020204" pitchFamily="34" charset="0"/>
              </a:rPr>
              <a:t>amtliche Bescheinigung gem. § 5 Abs.1 Bienenseuchen-Verordnung (Wanderbescheinigung). Im vorbildlichsten Fall auch noch mit negativem Ergebnis einer Futterkranzprobenanalyse. Die Wanderbescheinigung muss dem Veterinäramt zusammen mit der Bienenmeldung §1a Bienenseuchenverordnung eingereicht werden, sobald die Bienen am eigenen Standort angekommen sind.</a:t>
            </a:r>
          </a:p>
          <a:p>
            <a:pPr>
              <a:lnSpc>
                <a:spcPts val="1400"/>
              </a:lnSpc>
            </a:pPr>
            <a:endParaRPr lang="de-DE" sz="1000" b="1" dirty="0">
              <a:solidFill>
                <a:schemeClr val="tx1"/>
              </a:solidFill>
              <a:latin typeface="Arial" panose="020B0604020202020204" pitchFamily="34" charset="0"/>
              <a:cs typeface="Arial" panose="020B0604020202020204" pitchFamily="34" charset="0"/>
            </a:endParaRPr>
          </a:p>
          <a:p>
            <a:pPr>
              <a:lnSpc>
                <a:spcPts val="1400"/>
              </a:lnSpc>
            </a:pPr>
            <a:r>
              <a:rPr lang="de-DE" sz="1000" b="1" dirty="0">
                <a:solidFill>
                  <a:schemeClr val="tx1"/>
                </a:solidFill>
                <a:latin typeface="Arial" panose="020B0604020202020204" pitchFamily="34" charset="0"/>
                <a:cs typeface="Arial" panose="020B0604020202020204" pitchFamily="34" charset="0"/>
              </a:rPr>
              <a:t>Erfahrene Imkerinnen und Imker:</a:t>
            </a:r>
          </a:p>
          <a:p>
            <a:endParaRPr lang="de-DE" sz="400" dirty="0">
              <a:solidFill>
                <a:schemeClr val="tx1"/>
              </a:solidFill>
              <a:latin typeface="Arial" panose="020B0604020202020204" pitchFamily="34" charset="0"/>
              <a:cs typeface="Arial" panose="020B0604020202020204" pitchFamily="34" charset="0"/>
            </a:endParaRPr>
          </a:p>
          <a:p>
            <a:pPr>
              <a:lnSpc>
                <a:spcPts val="1400"/>
              </a:lnSpc>
            </a:pPr>
            <a:r>
              <a:rPr lang="de-DE" sz="1000" dirty="0">
                <a:solidFill>
                  <a:schemeClr val="tx1"/>
                </a:solidFill>
                <a:latin typeface="Arial" panose="020B0604020202020204" pitchFamily="34" charset="0"/>
                <a:cs typeface="Arial" panose="020B0604020202020204" pitchFamily="34" charset="0"/>
              </a:rPr>
              <a:t>Wir sind Teil einer Landwirtschaft in einer Kulturlandschaft, in der sich alle Nutztierhaltende für ein gelingendes Miteinander an bestehende Regelungen halten sollten. Gerade auch, wenn Bienenmaterial an Neulinge abgegeben wird. Für die eigene Imkerei gilt zudem: Jeder Völker-Neuzugang muss mit der mitgekauften Wanderbescheinigung dem Veterinäramt gemeldet werden. </a:t>
            </a:r>
          </a:p>
          <a:p>
            <a:endParaRPr lang="de-DE" sz="1000" dirty="0">
              <a:solidFill>
                <a:schemeClr val="tx1"/>
              </a:solidFill>
              <a:latin typeface="Arial" panose="020B0604020202020204" pitchFamily="34" charset="0"/>
              <a:cs typeface="Arial" panose="020B0604020202020204" pitchFamily="34" charset="0"/>
            </a:endParaRPr>
          </a:p>
          <a:p>
            <a:pPr>
              <a:lnSpc>
                <a:spcPts val="1400"/>
              </a:lnSpc>
            </a:pPr>
            <a:r>
              <a:rPr lang="de-DE" sz="1000" b="1" dirty="0">
                <a:solidFill>
                  <a:schemeClr val="tx1"/>
                </a:solidFill>
                <a:latin typeface="Arial" panose="020B0604020202020204" pitchFamily="34" charset="0"/>
                <a:cs typeface="Arial" panose="020B0604020202020204" pitchFamily="34" charset="0"/>
              </a:rPr>
              <a:t>Wichtige Adressen:</a:t>
            </a:r>
          </a:p>
          <a:p>
            <a:pPr>
              <a:lnSpc>
                <a:spcPts val="1400"/>
              </a:lnSpc>
            </a:pPr>
            <a:r>
              <a:rPr lang="de-DE" sz="1000" dirty="0">
                <a:solidFill>
                  <a:schemeClr val="tx1"/>
                </a:solidFill>
                <a:latin typeface="Arial" panose="020B0604020202020204" pitchFamily="34" charset="0"/>
                <a:cs typeface="Arial" panose="020B0604020202020204" pitchFamily="34" charset="0"/>
              </a:rPr>
              <a:t>LSI Bienengesundheit </a:t>
            </a:r>
          </a:p>
          <a:p>
            <a:pPr>
              <a:lnSpc>
                <a:spcPts val="1400"/>
              </a:lnSpc>
            </a:pPr>
            <a:r>
              <a:rPr lang="de-DE" sz="1000" dirty="0">
                <a:solidFill>
                  <a:schemeClr val="tx1"/>
                </a:solidFill>
                <a:latin typeface="Arial" panose="020B0604020202020204" pitchFamily="34" charset="0"/>
                <a:cs typeface="Arial" panose="020B0604020202020204" pitchFamily="34" charset="0"/>
                <a:hlinkClick r:id="rId3"/>
              </a:rPr>
              <a:t>www.saarlandimker.de/fachbereiche/bienengesundheit/</a:t>
            </a:r>
            <a:endParaRPr lang="de-DE" sz="1000" dirty="0">
              <a:solidFill>
                <a:schemeClr val="tx1"/>
              </a:solidFill>
              <a:latin typeface="Arial" panose="020B0604020202020204" pitchFamily="34" charset="0"/>
              <a:cs typeface="Arial" panose="020B0604020202020204" pitchFamily="34" charset="0"/>
            </a:endParaRPr>
          </a:p>
          <a:p>
            <a:pPr>
              <a:lnSpc>
                <a:spcPts val="1400"/>
              </a:lnSpc>
            </a:pPr>
            <a:r>
              <a:rPr lang="de-DE" sz="1000" dirty="0">
                <a:solidFill>
                  <a:schemeClr val="tx1"/>
                </a:solidFill>
                <a:latin typeface="Arial" panose="020B0604020202020204" pitchFamily="34" charset="0"/>
                <a:cs typeface="Arial" panose="020B0604020202020204" pitchFamily="34" charset="0"/>
              </a:rPr>
              <a:t>Bienenlabor Mayen </a:t>
            </a:r>
          </a:p>
          <a:p>
            <a:pPr>
              <a:lnSpc>
                <a:spcPts val="1400"/>
              </a:lnSpc>
            </a:pPr>
            <a:r>
              <a:rPr lang="de-DE" sz="1000" dirty="0">
                <a:solidFill>
                  <a:schemeClr val="tx1"/>
                </a:solidFill>
                <a:latin typeface="Arial" panose="020B0604020202020204" pitchFamily="34" charset="0"/>
                <a:cs typeface="Arial" panose="020B0604020202020204" pitchFamily="34" charset="0"/>
                <a:hlinkClick r:id="rId4"/>
              </a:rPr>
              <a:t>https://www.dlr.rlp.de/Bienenkunde</a:t>
            </a:r>
            <a:endParaRPr lang="de-DE" sz="1000" dirty="0">
              <a:solidFill>
                <a:schemeClr val="tx1"/>
              </a:solidFill>
              <a:latin typeface="Arial" panose="020B0604020202020204" pitchFamily="34" charset="0"/>
              <a:cs typeface="Arial" panose="020B0604020202020204" pitchFamily="34" charset="0"/>
            </a:endParaRPr>
          </a:p>
          <a:p>
            <a:r>
              <a:rPr lang="de-DE" sz="1000" dirty="0">
                <a:solidFill>
                  <a:schemeClr val="tx1"/>
                </a:solidFill>
                <a:latin typeface="Arial" panose="020B0604020202020204" pitchFamily="34" charset="0"/>
                <a:cs typeface="Arial" panose="020B0604020202020204" pitchFamily="34" charset="0"/>
              </a:rPr>
              <a:t>LAV - Landesamt f. Verbraucherschutz, </a:t>
            </a:r>
            <a:r>
              <a:rPr lang="de-DE" sz="1000" dirty="0" err="1">
                <a:solidFill>
                  <a:schemeClr val="tx1"/>
                </a:solidFill>
                <a:latin typeface="Arial" panose="020B0604020202020204" pitchFamily="34" charset="0"/>
                <a:cs typeface="Arial" panose="020B0604020202020204" pitchFamily="34" charset="0"/>
              </a:rPr>
              <a:t>Amtstierärztl</a:t>
            </a:r>
            <a:r>
              <a:rPr lang="de-DE" sz="1000" dirty="0">
                <a:solidFill>
                  <a:schemeClr val="tx1"/>
                </a:solidFill>
                <a:latin typeface="Arial" panose="020B0604020202020204" pitchFamily="34" charset="0"/>
                <a:cs typeface="Arial" panose="020B0604020202020204" pitchFamily="34" charset="0"/>
              </a:rPr>
              <a:t>. Dienst</a:t>
            </a:r>
            <a:r>
              <a:rPr lang="de-DE" sz="1000">
                <a:solidFill>
                  <a:schemeClr val="tx1"/>
                </a:solidFill>
                <a:latin typeface="Arial" panose="020B0604020202020204" pitchFamily="34" charset="0"/>
                <a:cs typeface="Arial" panose="020B0604020202020204" pitchFamily="34" charset="0"/>
              </a:rPr>
              <a:t>, Lebensmittelüberwachung</a:t>
            </a:r>
            <a:r>
              <a:rPr lang="de-DE" sz="1000" dirty="0">
                <a:solidFill>
                  <a:schemeClr val="tx1"/>
                </a:solidFill>
                <a:latin typeface="Arial" panose="020B0604020202020204" pitchFamily="34" charset="0"/>
                <a:cs typeface="Arial" panose="020B0604020202020204" pitchFamily="34" charset="0"/>
              </a:rPr>
              <a:t>,</a:t>
            </a:r>
            <a:r>
              <a:rPr lang="de-DE" sz="1000">
                <a:solidFill>
                  <a:schemeClr val="tx1"/>
                </a:solidFill>
                <a:latin typeface="Arial" panose="020B0604020202020204" pitchFamily="34" charset="0"/>
                <a:cs typeface="Arial" panose="020B0604020202020204" pitchFamily="34" charset="0"/>
              </a:rPr>
              <a:t> </a:t>
            </a:r>
            <a:r>
              <a:rPr lang="de-DE" sz="1000" dirty="0">
                <a:solidFill>
                  <a:schemeClr val="tx1"/>
                </a:solidFill>
                <a:latin typeface="Arial" panose="020B0604020202020204" pitchFamily="34" charset="0"/>
                <a:cs typeface="Arial" panose="020B0604020202020204" pitchFamily="34" charset="0"/>
                <a:hlinkClick r:id="rId5"/>
              </a:rPr>
              <a:t>tiergesundheit@lav.saarland.de </a:t>
            </a:r>
            <a:endParaRPr lang="de-DE" sz="1000" dirty="0">
              <a:solidFill>
                <a:schemeClr val="tx1"/>
              </a:solidFill>
              <a:latin typeface="Arial" panose="020B0604020202020204" pitchFamily="34" charset="0"/>
              <a:cs typeface="Arial" panose="020B0604020202020204" pitchFamily="34" charset="0"/>
            </a:endParaRPr>
          </a:p>
        </p:txBody>
      </p:sp>
      <p:grpSp>
        <p:nvGrpSpPr>
          <p:cNvPr id="10" name="Gruppieren 9">
            <a:extLst>
              <a:ext uri="{FF2B5EF4-FFF2-40B4-BE49-F238E27FC236}">
                <a16:creationId xmlns:a16="http://schemas.microsoft.com/office/drawing/2014/main" id="{D7DF16A2-9A7B-9548-AC79-64F8EED95DCF}"/>
              </a:ext>
            </a:extLst>
          </p:cNvPr>
          <p:cNvGrpSpPr/>
          <p:nvPr/>
        </p:nvGrpSpPr>
        <p:grpSpPr>
          <a:xfrm>
            <a:off x="8771236" y="5565139"/>
            <a:ext cx="1058564" cy="1218475"/>
            <a:chOff x="8847436" y="5476239"/>
            <a:chExt cx="1058564" cy="1218475"/>
          </a:xfrm>
        </p:grpSpPr>
        <p:sp>
          <p:nvSpPr>
            <p:cNvPr id="8" name="Rechteck 7">
              <a:extLst>
                <a:ext uri="{FF2B5EF4-FFF2-40B4-BE49-F238E27FC236}">
                  <a16:creationId xmlns:a16="http://schemas.microsoft.com/office/drawing/2014/main" id="{2D737BCB-BD03-A34D-B16C-905260FA5111}"/>
                </a:ext>
              </a:extLst>
            </p:cNvPr>
            <p:cNvSpPr/>
            <p:nvPr/>
          </p:nvSpPr>
          <p:spPr>
            <a:xfrm>
              <a:off x="8847436" y="5476239"/>
              <a:ext cx="1058564" cy="1218475"/>
            </a:xfrm>
            <a:prstGeom prst="rect">
              <a:avLst/>
            </a:prstGeom>
            <a:solidFill>
              <a:schemeClr val="bg1"/>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000">
                <a:latin typeface="Arial" panose="020B0604020202020204" pitchFamily="34" charset="0"/>
                <a:cs typeface="Arial" panose="020B0604020202020204" pitchFamily="34" charset="0"/>
              </a:endParaRPr>
            </a:p>
          </p:txBody>
        </p:sp>
        <p:pic>
          <p:nvPicPr>
            <p:cNvPr id="7" name="Grafik 6">
              <a:extLst>
                <a:ext uri="{FF2B5EF4-FFF2-40B4-BE49-F238E27FC236}">
                  <a16:creationId xmlns:a16="http://schemas.microsoft.com/office/drawing/2014/main" id="{8E4A66DD-4973-A449-A0A9-C5A84C506D37}"/>
                </a:ext>
              </a:extLst>
            </p:cNvPr>
            <p:cNvPicPr>
              <a:picLocks noChangeAspect="1"/>
            </p:cNvPicPr>
            <p:nvPr/>
          </p:nvPicPr>
          <p:blipFill rotWithShape="1">
            <a:blip r:embed="rId6"/>
            <a:srcRect l="1326" t="2115" r="2243" b="2216"/>
            <a:stretch/>
          </p:blipFill>
          <p:spPr>
            <a:xfrm>
              <a:off x="8897293" y="5531439"/>
              <a:ext cx="958850" cy="1108075"/>
            </a:xfrm>
            <a:prstGeom prst="rect">
              <a:avLst/>
            </a:prstGeom>
          </p:spPr>
        </p:pic>
      </p:grpSp>
      <p:sp>
        <p:nvSpPr>
          <p:cNvPr id="11" name="Textfeld 10">
            <a:extLst>
              <a:ext uri="{FF2B5EF4-FFF2-40B4-BE49-F238E27FC236}">
                <a16:creationId xmlns:a16="http://schemas.microsoft.com/office/drawing/2014/main" id="{F4E19D86-C7F7-0341-BF7D-4980C451CB5A}"/>
              </a:ext>
            </a:extLst>
          </p:cNvPr>
          <p:cNvSpPr txBox="1"/>
          <p:nvPr/>
        </p:nvSpPr>
        <p:spPr>
          <a:xfrm rot="16200000">
            <a:off x="3478078" y="5219621"/>
            <a:ext cx="2949846" cy="246221"/>
          </a:xfrm>
          <a:prstGeom prst="rect">
            <a:avLst/>
          </a:prstGeom>
          <a:noFill/>
        </p:spPr>
        <p:txBody>
          <a:bodyPr wrap="none" rtlCol="0">
            <a:spAutoFit/>
          </a:bodyPr>
          <a:lstStyle/>
          <a:p>
            <a:r>
              <a:rPr lang="de-DE" sz="1000" dirty="0">
                <a:solidFill>
                  <a:schemeClr val="tx1">
                    <a:lumMod val="50000"/>
                    <a:lumOff val="50000"/>
                  </a:schemeClr>
                </a:solidFill>
                <a:latin typeface="Arial" panose="020B0604020202020204" pitchFamily="34" charset="0"/>
                <a:cs typeface="Arial" panose="020B0604020202020204" pitchFamily="34" charset="0"/>
              </a:rPr>
              <a:t>LSI FB Bienengesundheit </a:t>
            </a:r>
            <a:r>
              <a:rPr lang="de-DE" sz="1000" dirty="0" err="1">
                <a:solidFill>
                  <a:schemeClr val="tx1">
                    <a:lumMod val="50000"/>
                    <a:lumOff val="50000"/>
                  </a:schemeClr>
                </a:solidFill>
                <a:latin typeface="Arial" panose="020B0604020202020204" pitchFamily="34" charset="0"/>
                <a:cs typeface="Arial" panose="020B0604020202020204" pitchFamily="34" charset="0"/>
              </a:rPr>
              <a:t>S.Meuser</a:t>
            </a:r>
            <a:r>
              <a:rPr lang="de-DE" sz="1000" dirty="0">
                <a:solidFill>
                  <a:schemeClr val="tx1">
                    <a:lumMod val="50000"/>
                    <a:lumOff val="50000"/>
                  </a:schemeClr>
                </a:solidFill>
                <a:latin typeface="Arial" panose="020B0604020202020204" pitchFamily="34" charset="0"/>
                <a:cs typeface="Arial" panose="020B0604020202020204" pitchFamily="34" charset="0"/>
              </a:rPr>
              <a:t>,  27.02.2022</a:t>
            </a:r>
          </a:p>
        </p:txBody>
      </p:sp>
    </p:spTree>
    <p:extLst>
      <p:ext uri="{BB962C8B-B14F-4D97-AF65-F5344CB8AC3E}">
        <p14:creationId xmlns:p14="http://schemas.microsoft.com/office/powerpoint/2010/main" val="421222392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650</Words>
  <Application>Microsoft Macintosh PowerPoint</Application>
  <PresentationFormat>A4-Papier (210 x 297 mm)</PresentationFormat>
  <Paragraphs>34</Paragraphs>
  <Slides>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Calibri Light</vt:lpstr>
      <vt:lpstr>Office</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Susanne Meuser</dc:creator>
  <cp:lastModifiedBy>Susanne Meuser</cp:lastModifiedBy>
  <cp:revision>23</cp:revision>
  <cp:lastPrinted>2022-03-06T16:44:06Z</cp:lastPrinted>
  <dcterms:created xsi:type="dcterms:W3CDTF">2022-03-06T14:29:46Z</dcterms:created>
  <dcterms:modified xsi:type="dcterms:W3CDTF">2022-03-21T15:30:56Z</dcterms:modified>
</cp:coreProperties>
</file>